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332" r:id="rId2"/>
    <p:sldId id="329" r:id="rId3"/>
    <p:sldId id="324" r:id="rId4"/>
    <p:sldId id="330" r:id="rId5"/>
    <p:sldId id="328" r:id="rId6"/>
    <p:sldId id="325" r:id="rId7"/>
    <p:sldId id="326" r:id="rId8"/>
    <p:sldId id="327" r:id="rId9"/>
    <p:sldId id="331" r:id="rId10"/>
    <p:sldId id="310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3AE73DB-15CB-40AC-A6A2-C138CAF2E1DA}" v="403" dt="2023-09-07T18:43:06.84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2" autoAdjust="0"/>
    <p:restoredTop sz="94660"/>
  </p:normalViewPr>
  <p:slideViewPr>
    <p:cSldViewPr snapToGrid="0">
      <p:cViewPr varScale="1">
        <p:scale>
          <a:sx n="91" d="100"/>
          <a:sy n="91" d="100"/>
        </p:scale>
        <p:origin x="43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62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98176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47881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723389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49387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45864079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33107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9/24/2024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196838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79234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851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76539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9/24/2024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03842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9/24/2024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45237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9/24/2024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98272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9/24/2024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22750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9/24/2024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88612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9/24/2024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61593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9/24/2024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19667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720" r:id="rId12"/>
    <p:sldLayoutId id="2147483721" r:id="rId13"/>
    <p:sldLayoutId id="2147483722" r:id="rId14"/>
    <p:sldLayoutId id="2147483723" r:id="rId15"/>
    <p:sldLayoutId id="214748372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Наставники и молодые педагоги МБОУ СОШ №3,г.Абинск.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4" name="Объект 3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313793" y="1744718"/>
            <a:ext cx="7672552" cy="4887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59966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3048000"/>
            <a:ext cx="8596668" cy="1839310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Спасибо за внимание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446376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11335990" cy="1320800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cs typeface="Aharoni" panose="02010803020104030203" pitchFamily="2" charset="-79"/>
              </a:rPr>
              <a:t>Сообщество наставников МБОУ СОШ№3</a:t>
            </a:r>
            <a:endParaRPr lang="ru-RU" b="1" dirty="0">
              <a:solidFill>
                <a:srgbClr val="FF0000"/>
              </a:solidFill>
              <a:cs typeface="Aharoni" panose="02010803020104030203" pitchFamily="2" charset="-79"/>
            </a:endParaRPr>
          </a:p>
        </p:txBody>
      </p:sp>
      <p:pic>
        <p:nvPicPr>
          <p:cNvPr id="4" name="Объект 3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85810" y="1462880"/>
            <a:ext cx="2307212" cy="2205229"/>
          </a:xfrm>
          <a:prstGeom prst="rect">
            <a:avLst/>
          </a:prstGeom>
        </p:spPr>
      </p:pic>
      <p:pic>
        <p:nvPicPr>
          <p:cNvPr id="5" name="Рисунок 4"/>
          <p:cNvPicPr/>
          <p:nvPr/>
        </p:nvPicPr>
        <p:blipFill>
          <a:blip r:embed="rId3"/>
          <a:stretch>
            <a:fillRect/>
          </a:stretch>
        </p:blipFill>
        <p:spPr>
          <a:xfrm>
            <a:off x="4593022" y="1462878"/>
            <a:ext cx="2137073" cy="2205230"/>
          </a:xfrm>
          <a:prstGeom prst="rect">
            <a:avLst/>
          </a:prstGeom>
        </p:spPr>
      </p:pic>
      <p:pic>
        <p:nvPicPr>
          <p:cNvPr id="6" name="Рисунок 5"/>
          <p:cNvPicPr/>
          <p:nvPr/>
        </p:nvPicPr>
        <p:blipFill>
          <a:blip r:embed="rId4"/>
          <a:stretch>
            <a:fillRect/>
          </a:stretch>
        </p:blipFill>
        <p:spPr>
          <a:xfrm>
            <a:off x="6730095" y="1462879"/>
            <a:ext cx="2377310" cy="2205229"/>
          </a:xfrm>
          <a:prstGeom prst="rect">
            <a:avLst/>
          </a:prstGeom>
        </p:spPr>
      </p:pic>
      <p:pic>
        <p:nvPicPr>
          <p:cNvPr id="7" name="Рисунок 6"/>
          <p:cNvPicPr/>
          <p:nvPr/>
        </p:nvPicPr>
        <p:blipFill>
          <a:blip r:embed="rId5"/>
          <a:stretch>
            <a:fillRect/>
          </a:stretch>
        </p:blipFill>
        <p:spPr>
          <a:xfrm>
            <a:off x="2821837" y="3668108"/>
            <a:ext cx="2694940" cy="2885440"/>
          </a:xfrm>
          <a:prstGeom prst="rect">
            <a:avLst/>
          </a:prstGeom>
        </p:spPr>
      </p:pic>
      <p:pic>
        <p:nvPicPr>
          <p:cNvPr id="8" name="Рисунок 7"/>
          <p:cNvPicPr/>
          <p:nvPr/>
        </p:nvPicPr>
        <p:blipFill>
          <a:blip r:embed="rId6"/>
          <a:stretch>
            <a:fillRect/>
          </a:stretch>
        </p:blipFill>
        <p:spPr>
          <a:xfrm>
            <a:off x="5513858" y="3668109"/>
            <a:ext cx="2547576" cy="2885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84801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3" y="609600"/>
            <a:ext cx="9349535" cy="1839310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Есть в каждом «начале» и в каждой судьбе</a:t>
            </a:r>
            <a:br>
              <a:rPr lang="ru-RU" sz="2800" b="1" dirty="0" smtClean="0">
                <a:solidFill>
                  <a:srgbClr val="FF0000"/>
                </a:solidFill>
              </a:rPr>
            </a:br>
            <a:r>
              <a:rPr lang="ru-RU" sz="2800" b="1" dirty="0" smtClean="0">
                <a:solidFill>
                  <a:srgbClr val="FF0000"/>
                </a:solidFill>
              </a:rPr>
              <a:t>На старте любого большого полета</a:t>
            </a:r>
            <a:br>
              <a:rPr lang="ru-RU" sz="2800" b="1" dirty="0" smtClean="0">
                <a:solidFill>
                  <a:srgbClr val="FF0000"/>
                </a:solidFill>
              </a:rPr>
            </a:br>
            <a:r>
              <a:rPr lang="ru-RU" sz="2800" b="1" dirty="0" smtClean="0">
                <a:solidFill>
                  <a:srgbClr val="FF0000"/>
                </a:solidFill>
              </a:rPr>
              <a:t>Наставник, открывший мне и тебе</a:t>
            </a:r>
            <a:br>
              <a:rPr lang="ru-RU" sz="2800" b="1" dirty="0" smtClean="0">
                <a:solidFill>
                  <a:srgbClr val="FF0000"/>
                </a:solidFill>
              </a:rPr>
            </a:br>
            <a:r>
              <a:rPr lang="ru-RU" sz="2800" b="1" dirty="0" smtClean="0">
                <a:solidFill>
                  <a:srgbClr val="FF0000"/>
                </a:solidFill>
              </a:rPr>
              <a:t>Безбрежной симфонии первую ноту!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3" y="2448910"/>
            <a:ext cx="9769949" cy="3592452"/>
          </a:xfrm>
        </p:spPr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1529" y="2500312"/>
            <a:ext cx="8798332" cy="3627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23803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11514666" cy="1114097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</a:rPr>
              <a:t>Молодые педагоги МБОУ СОШ№3 2021-2023г</a:t>
            </a:r>
            <a:endParaRPr lang="ru-RU" sz="4000" b="1" dirty="0">
              <a:solidFill>
                <a:srgbClr val="FF000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95226" y="1892163"/>
            <a:ext cx="2147367" cy="319087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42594" y="1892163"/>
            <a:ext cx="2070538" cy="319087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13132" y="1892163"/>
            <a:ext cx="2266950" cy="319087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80082" y="1892163"/>
            <a:ext cx="2401553" cy="3190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54526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Формы работы с молодыми специалистами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77335" y="2406869"/>
            <a:ext cx="8687382" cy="3478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92504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3" y="609600"/>
            <a:ext cx="10694859" cy="77776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</a:t>
            </a:r>
            <a:r>
              <a:rPr lang="ru-RU" sz="2700" b="1" dirty="0" smtClean="0">
                <a:solidFill>
                  <a:srgbClr val="FF0000"/>
                </a:solidFill>
              </a:rPr>
              <a:t>План работы педагогов наставников с молодыми специалистами</a:t>
            </a:r>
            <a:endParaRPr lang="ru-RU" sz="2700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3" y="1387367"/>
            <a:ext cx="10032707" cy="4653996"/>
          </a:xfrm>
        </p:spPr>
        <p:txBody>
          <a:bodyPr>
            <a:normAutofit fontScale="32500" lnSpcReduction="20000"/>
          </a:bodyPr>
          <a:lstStyle/>
          <a:p>
            <a:pPr indent="0" algn="just">
              <a:lnSpc>
                <a:spcPct val="115000"/>
              </a:lnSpc>
              <a:buNone/>
            </a:pPr>
            <a:r>
              <a:rPr lang="ru-RU" sz="56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Цель </a:t>
            </a:r>
            <a:r>
              <a:rPr lang="ru-RU" sz="56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создание методических </a:t>
            </a:r>
            <a:r>
              <a:rPr lang="ru-RU" sz="5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условий для успешной адаптации молодого специалиста </a:t>
            </a:r>
            <a:r>
              <a:rPr lang="ru-RU" sz="56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школьном коллективе , организация помощи в овладении профессиональными навыками. </a:t>
            </a:r>
            <a:endParaRPr lang="ru-RU" sz="5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180340" algn="just">
              <a:lnSpc>
                <a:spcPct val="115000"/>
              </a:lnSpc>
            </a:pPr>
            <a:r>
              <a:rPr lang="ru-RU" sz="56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Задачи</a:t>
            </a:r>
            <a:r>
              <a:rPr lang="ru-RU" sz="5600" i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5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5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помочь адаптироваться молодому учителю в коллективе;</a:t>
            </a:r>
            <a:endParaRPr lang="ru-RU" sz="5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5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определить уровень его профессиональной </a:t>
            </a:r>
            <a:r>
              <a:rPr lang="ru-RU" sz="56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подготовки для дальнейшего оказания методической помощи в совершенстве овладения профессией;</a:t>
            </a:r>
            <a:endParaRPr lang="ru-RU" sz="5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5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выявить затруднения в педагогической практике и оказать методическую </a:t>
            </a:r>
            <a:r>
              <a:rPr lang="ru-RU" sz="56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помощь  в организации проведения уроков и навыках классного </a:t>
            </a:r>
            <a:r>
              <a:rPr lang="ru-RU" sz="56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рукроводства</a:t>
            </a:r>
            <a:r>
              <a:rPr lang="ru-RU" sz="56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5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5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создать условия для развития профессиональных навыков молодого педагога, в том числе навыков применения различных средств, форм обучения и воспитания, психологии общения со школьниками и их родителями;</a:t>
            </a:r>
            <a:endParaRPr lang="ru-RU" sz="5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5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развивать потребности у молодого педагога к самообразованию и профессиональному самосовершенствованию.</a:t>
            </a:r>
            <a:endParaRPr lang="ru-RU" sz="5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80340" algn="just">
              <a:lnSpc>
                <a:spcPct val="115000"/>
              </a:lnSpc>
            </a:pPr>
            <a:endParaRPr lang="ru-RU" sz="5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57457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98786"/>
          </a:xfrm>
        </p:spPr>
        <p:txBody>
          <a:bodyPr/>
          <a:lstStyle/>
          <a:p>
            <a:pPr algn="ctr"/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</a:rPr>
              <a:t>Ожидаемые результаты: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692167"/>
            <a:ext cx="8596668" cy="4349196"/>
          </a:xfrm>
        </p:spPr>
        <p:txBody>
          <a:bodyPr/>
          <a:lstStyle/>
          <a:p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– становление профессиональных навыков преподавания предметов в начальной школе;</a:t>
            </a:r>
            <a:endParaRPr lang="ru-RU" sz="16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– развитие психолого-педагогической культуры молодого учителя в рамках системно-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деятельностной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модели преподавания;</a:t>
            </a:r>
            <a:endParaRPr lang="ru-RU" sz="16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– обеспечение непрерывного совершенствования качества преподавания;</a:t>
            </a:r>
            <a:endParaRPr lang="ru-RU" sz="16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– совершенствование методов работы по развитию творческой и самостоятельной деятельности обучающихся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;</a:t>
            </a:r>
            <a:endParaRPr lang="ru-RU" sz="1600" dirty="0" smtClean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–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использование в работе учителем новых педагогических технологий и различных форм мониторинга уровня предметных и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метапредметных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результатов  учащихся</a:t>
            </a:r>
            <a:endParaRPr lang="ru-RU" sz="16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608645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210207"/>
            <a:ext cx="8596668" cy="1355834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</a:rPr>
              <a:t>   А не сумел не огорчайся,</a:t>
            </a:r>
            <a:br>
              <a:rPr lang="ru-RU" sz="2000" b="1" dirty="0" smtClean="0">
                <a:solidFill>
                  <a:srgbClr val="FF0000"/>
                </a:solidFill>
              </a:rPr>
            </a:br>
            <a:r>
              <a:rPr lang="ru-RU" sz="2000" b="1" dirty="0" smtClean="0">
                <a:solidFill>
                  <a:srgbClr val="FF0000"/>
                </a:solidFill>
              </a:rPr>
              <a:t> опять вперед ,опять в поход.</a:t>
            </a:r>
            <a:br>
              <a:rPr lang="ru-RU" sz="2000" b="1" dirty="0" smtClean="0">
                <a:solidFill>
                  <a:srgbClr val="FF0000"/>
                </a:solidFill>
              </a:rPr>
            </a:br>
            <a:r>
              <a:rPr lang="ru-RU" sz="2000" b="1" dirty="0" smtClean="0">
                <a:solidFill>
                  <a:srgbClr val="FF0000"/>
                </a:solidFill>
              </a:rPr>
              <a:t>Похвалят ты не задавайся</a:t>
            </a:r>
            <a:br>
              <a:rPr lang="ru-RU" sz="2000" b="1" dirty="0" smtClean="0">
                <a:solidFill>
                  <a:srgbClr val="FF0000"/>
                </a:solidFill>
              </a:rPr>
            </a:br>
            <a:r>
              <a:rPr lang="ru-RU" sz="2000" b="1" dirty="0" smtClean="0">
                <a:solidFill>
                  <a:srgbClr val="FF0000"/>
                </a:solidFill>
              </a:rPr>
              <a:t>иди уверенно вперед</a:t>
            </a:r>
            <a:br>
              <a:rPr lang="ru-RU" sz="2000" b="1" dirty="0" smtClean="0">
                <a:solidFill>
                  <a:srgbClr val="FF0000"/>
                </a:solidFill>
              </a:rPr>
            </a:br>
            <a:endParaRPr lang="ru-RU" sz="2000" b="1" dirty="0">
              <a:solidFill>
                <a:srgbClr val="FF000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97258" y="1681656"/>
            <a:ext cx="6596618" cy="4424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94159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1923393"/>
            <a:ext cx="8596668" cy="3531476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Вместе мы сила,</a:t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мы всему научимся,</a:t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все сумеем.</a:t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Профессионалами не рождаются,</a:t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Профессионалами становятся.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5602014"/>
            <a:ext cx="8596668" cy="439348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12939157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621</TotalTime>
  <Words>225</Words>
  <Application>Microsoft Office PowerPoint</Application>
  <PresentationFormat>Широкоэкранный</PresentationFormat>
  <Paragraphs>23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8" baseType="lpstr">
      <vt:lpstr>Aharoni</vt:lpstr>
      <vt:lpstr>Arial</vt:lpstr>
      <vt:lpstr>Calibri</vt:lpstr>
      <vt:lpstr>Symbol</vt:lpstr>
      <vt:lpstr>Times New Roman</vt:lpstr>
      <vt:lpstr>Trebuchet MS</vt:lpstr>
      <vt:lpstr>Wingdings 3</vt:lpstr>
      <vt:lpstr>Facet</vt:lpstr>
      <vt:lpstr>Наставники и молодые педагоги МБОУ СОШ №3,г.Абинск.</vt:lpstr>
      <vt:lpstr>Сообщество наставников МБОУ СОШ№3</vt:lpstr>
      <vt:lpstr>Есть в каждом «начале» и в каждой судьбе На старте любого большого полета Наставник, открывший мне и тебе Безбрежной симфонии первую ноту!</vt:lpstr>
      <vt:lpstr>Молодые педагоги МБОУ СОШ№3 2021-2023г</vt:lpstr>
      <vt:lpstr>Формы работы с молодыми специалистами</vt:lpstr>
      <vt:lpstr> План работы педагогов наставников с молодыми специалистами</vt:lpstr>
      <vt:lpstr>Ожидаемые результаты:</vt:lpstr>
      <vt:lpstr>   А не сумел не огорчайся,  опять вперед ,опять в поход. Похвалят ты не задавайся иди уверенно вперед </vt:lpstr>
      <vt:lpstr>Вместе мы сила, мы всему научимся, все сумеем. Профессионалами не рождаются, Профессионалами становятся.</vt:lpstr>
      <vt:lpstr>Спасибо за внимание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/>
  <cp:lastModifiedBy>Татьяна</cp:lastModifiedBy>
  <cp:revision>245</cp:revision>
  <dcterms:created xsi:type="dcterms:W3CDTF">2023-09-07T17:01:57Z</dcterms:created>
  <dcterms:modified xsi:type="dcterms:W3CDTF">2024-09-24T05:49:14Z</dcterms:modified>
</cp:coreProperties>
</file>