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63" r:id="rId4"/>
    <p:sldId id="257" r:id="rId5"/>
    <p:sldId id="264" r:id="rId6"/>
    <p:sldId id="258" r:id="rId7"/>
    <p:sldId id="265" r:id="rId8"/>
    <p:sldId id="259" r:id="rId9"/>
    <p:sldId id="260" r:id="rId10"/>
    <p:sldId id="261" r:id="rId11"/>
    <p:sldId id="262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9" autoAdjust="0"/>
    <p:restoredTop sz="94660"/>
  </p:normalViewPr>
  <p:slideViewPr>
    <p:cSldViewPr>
      <p:cViewPr>
        <p:scale>
          <a:sx n="80" d="100"/>
          <a:sy n="80" d="100"/>
        </p:scale>
        <p:origin x="-1397" y="-1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836712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Цифровой дидактический ресурс по предмету Основы Православной  культуры на конкурс «Учитель года по Основам Православной культуры»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МБОУ СОШ №3 город Абинск Краснодарский край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Учитель Махкамова Ирина Викторовна.</a:t>
            </a:r>
            <a:endParaRPr lang="ru-RU" sz="3600" b="1" dirty="0">
              <a:solidFill>
                <a:srgbClr val="00206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2023 – 2024 учебный год.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9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Братья обучили учеников славянской азбуке и церковной службе на славянском языке. Их религиозно –просветительская деятельность имела огромное значение для культуры славянских государств, в том числе и для Древней Руси. Она стала фундаментом для развития письменности, литературы и славянской культуры в целом. Кирилл и Мефодий создали литературный славянский язык, они первоучители славянских народов. Они выступали в роли просветителей, обучая грамоте славян, знакомя их с основами </a:t>
            </a:r>
            <a:endParaRPr lang="ru-RU" sz="28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       </a:t>
            </a:r>
            <a:r>
              <a:rPr lang="ru-RU" b="1" i="1" dirty="0" smtClean="0">
                <a:solidFill>
                  <a:srgbClr val="002060"/>
                </a:solidFill>
              </a:rPr>
              <a:t>Значение деятельности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            Кирилла  и </a:t>
            </a:r>
            <a:r>
              <a:rPr lang="ru-RU" b="1" i="1" dirty="0" err="1" smtClean="0">
                <a:solidFill>
                  <a:srgbClr val="002060"/>
                </a:solidFill>
              </a:rPr>
              <a:t>Мефодия</a:t>
            </a:r>
            <a:r>
              <a:rPr lang="ru-RU" b="1" i="1" dirty="0" smtClean="0">
                <a:solidFill>
                  <a:srgbClr val="002060"/>
                </a:solidFill>
              </a:rPr>
              <a:t>.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10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Византийской культуры. Римский папа Андриан </a:t>
            </a:r>
            <a:r>
              <a:rPr lang="en-US" sz="2800" b="1" dirty="0" smtClean="0"/>
              <a:t>II</a:t>
            </a:r>
            <a:r>
              <a:rPr lang="ru-RU" sz="2800" b="1" dirty="0" smtClean="0"/>
              <a:t> одобрил переведенные ими книги, утвердил славянское богослужение .</a:t>
            </a:r>
          </a:p>
          <a:p>
            <a:r>
              <a:rPr lang="ru-RU" sz="2800" b="1" dirty="0" smtClean="0"/>
              <a:t>Они дали славянам письменность и сделали их частью христианского мира, переведя на славянский язык тексты из основных богослужебных  книг. Сегодня с их именем связаны праздники в России  , Северной Македонии, Болгарии, Чехии и Словакии.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24 мая – День памяти святых равноапостольных </a:t>
            </a:r>
            <a:r>
              <a:rPr lang="ru-RU" sz="2800" b="1" dirty="0" smtClean="0"/>
              <a:t>Кирилла и </a:t>
            </a:r>
            <a:r>
              <a:rPr lang="ru-RU" sz="2800" b="1" dirty="0" err="1" smtClean="0"/>
              <a:t>Мефодия</a:t>
            </a:r>
            <a:endParaRPr lang="ru-RU" sz="28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        </a:t>
            </a:r>
            <a:r>
              <a:rPr lang="ru-RU" b="1" i="1" dirty="0" smtClean="0">
                <a:solidFill>
                  <a:srgbClr val="002060"/>
                </a:solidFill>
              </a:rPr>
              <a:t>Значение деятельности </a:t>
            </a:r>
            <a:r>
              <a:rPr lang="ru-RU" b="1" i="1" dirty="0">
                <a:solidFill>
                  <a:srgbClr val="002060"/>
                </a:solidFill>
              </a:rPr>
              <a:t/>
            </a:r>
            <a:br>
              <a:rPr lang="ru-RU" b="1" i="1" dirty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             Кирилла и </a:t>
            </a:r>
            <a:r>
              <a:rPr lang="ru-RU" b="1" i="1" dirty="0" err="1" smtClean="0">
                <a:solidFill>
                  <a:srgbClr val="002060"/>
                </a:solidFill>
              </a:rPr>
              <a:t>Мефодия</a:t>
            </a:r>
            <a:r>
              <a:rPr lang="ru-RU" b="1" i="1" dirty="0" smtClean="0"/>
              <a:t>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08330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0"/>
            <a:ext cx="4666119" cy="6741368"/>
          </a:xfrm>
        </p:spPr>
      </p:pic>
    </p:spTree>
    <p:extLst>
      <p:ext uri="{BB962C8B-B14F-4D97-AF65-F5344CB8AC3E}">
        <p14:creationId xmlns:p14="http://schemas.microsoft.com/office/powerpoint/2010/main" val="2061959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9969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600" b="1" i="1" dirty="0" smtClean="0">
                <a:solidFill>
                  <a:schemeClr val="accent6">
                    <a:lumMod val="50000"/>
                  </a:schemeClr>
                </a:solidFill>
              </a:rPr>
              <a:t>Кирилл и Мефодий – Создатели славянской азбуки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6993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68" y="0"/>
            <a:ext cx="8818032" cy="6525344"/>
          </a:xfrm>
        </p:spPr>
      </p:pic>
    </p:spTree>
    <p:extLst>
      <p:ext uri="{BB962C8B-B14F-4D97-AF65-F5344CB8AC3E}">
        <p14:creationId xmlns:p14="http://schemas.microsoft.com/office/powerpoint/2010/main" val="943287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i="1" u="sng" dirty="0" smtClean="0">
                <a:cs typeface="David" pitchFamily="34" charset="-79"/>
              </a:rPr>
              <a:t>Кирилл и Мефодий – святые православной и католической церквей, братья  -миссионеры из города Салоники, создатели старославянской азбуки и церковнославянского языка, проповедники христианства. Канонизированы и почитаются как святые и на Востоке , и на Западе.</a:t>
            </a:r>
          </a:p>
          <a:p>
            <a:r>
              <a:rPr lang="ru-RU" sz="2800" b="1" i="1" u="sng" dirty="0" smtClean="0">
                <a:cs typeface="David" pitchFamily="34" charset="-79"/>
              </a:rPr>
              <a:t>Кирилл ( Константин) – прозвище Философ (827 – 867), Мефодий (815 -885)  - просветители славян, создатели азбуки. </a:t>
            </a:r>
            <a:endParaRPr lang="ru-RU" sz="2800" b="1" i="1" u="sng" dirty="0">
              <a:cs typeface="David" pitchFamily="34" charset="-79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2060"/>
                </a:solidFill>
              </a:rPr>
              <a:t>   </a:t>
            </a:r>
            <a:r>
              <a:rPr lang="ru-RU" b="1" i="1" dirty="0" smtClean="0">
                <a:solidFill>
                  <a:srgbClr val="002060"/>
                </a:solidFill>
              </a:rPr>
              <a:t>     </a:t>
            </a:r>
            <a:r>
              <a:rPr lang="en-US" b="1" i="1" dirty="0" smtClean="0">
                <a:solidFill>
                  <a:srgbClr val="002060"/>
                </a:solidFill>
              </a:rPr>
              <a:t>   </a:t>
            </a:r>
            <a:r>
              <a:rPr lang="ru-RU" b="1" i="1" dirty="0" smtClean="0">
                <a:solidFill>
                  <a:srgbClr val="002060"/>
                </a:solidFill>
              </a:rPr>
              <a:t>Кирилл и Мефодий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93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76672"/>
            <a:ext cx="8656699" cy="5760640"/>
          </a:xfrm>
        </p:spPr>
      </p:pic>
    </p:spTree>
    <p:extLst>
      <p:ext uri="{BB962C8B-B14F-4D97-AF65-F5344CB8AC3E}">
        <p14:creationId xmlns:p14="http://schemas.microsoft.com/office/powerpoint/2010/main" val="2699777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7200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«</a:t>
            </a:r>
            <a:r>
              <a:rPr lang="ru-RU" sz="2800" b="1" dirty="0" smtClean="0"/>
              <a:t>Просвещение народа без письмен его языка подобна попыткам писать на воде!»</a:t>
            </a:r>
          </a:p>
          <a:p>
            <a:r>
              <a:rPr lang="ru-RU" sz="2800" b="1" dirty="0" smtClean="0"/>
              <a:t>Почти </a:t>
            </a:r>
            <a:r>
              <a:rPr lang="ru-RU" sz="2800" b="1" i="1" dirty="0" smtClean="0"/>
              <a:t>1160 лет назад братья Кирилл и Мефодий принесли </a:t>
            </a:r>
            <a:r>
              <a:rPr lang="ru-RU" sz="2800" b="1" dirty="0" smtClean="0"/>
              <a:t>на земли славян свет письменности и знаний. Произошло это в </a:t>
            </a:r>
            <a:r>
              <a:rPr lang="ru-RU" sz="2800" b="1" dirty="0" smtClean="0">
                <a:solidFill>
                  <a:srgbClr val="002060"/>
                </a:solidFill>
              </a:rPr>
              <a:t>863 году. </a:t>
            </a:r>
            <a:r>
              <a:rPr lang="ru-RU" sz="2800" b="1" u="sng" dirty="0" smtClean="0">
                <a:solidFill>
                  <a:schemeClr val="tx1">
                    <a:lumMod val="95000"/>
                  </a:schemeClr>
                </a:solidFill>
              </a:rPr>
              <a:t>Они были </a:t>
            </a:r>
            <a:r>
              <a:rPr lang="ru-RU" sz="2800" b="1" u="sng" dirty="0" err="1" smtClean="0">
                <a:solidFill>
                  <a:schemeClr val="tx1">
                    <a:lumMod val="95000"/>
                  </a:schemeClr>
                </a:solidFill>
              </a:rPr>
              <a:t>поддаными</a:t>
            </a:r>
            <a:r>
              <a:rPr lang="ru-RU" sz="2800" b="1" u="sng" dirty="0" smtClean="0">
                <a:solidFill>
                  <a:schemeClr val="tx1">
                    <a:lumMod val="95000"/>
                  </a:schemeClr>
                </a:solidFill>
              </a:rPr>
              <a:t> Византийской </a:t>
            </a:r>
            <a:r>
              <a:rPr lang="ru-RU" sz="2800" b="1" dirty="0" smtClean="0"/>
              <a:t>империи и были </a:t>
            </a:r>
            <a:r>
              <a:rPr lang="ru-RU" sz="2800" b="1" dirty="0" err="1" smtClean="0"/>
              <a:t>ромеями</a:t>
            </a:r>
            <a:r>
              <a:rPr lang="ru-RU" sz="2800" b="1" dirty="0" smtClean="0"/>
              <a:t>. Родным их языком был греческий. Они упорядочили письменность для славянского языка и использовали для перевода на славянский  язык греческие религиозные  тексты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>Почему Кирилл и Мефодий решили создать азбуку?</a:t>
            </a:r>
            <a:br>
              <a:rPr lang="ru-RU" b="1" i="1" dirty="0" smtClean="0">
                <a:solidFill>
                  <a:srgbClr val="002060"/>
                </a:solidFill>
              </a:rPr>
            </a:br>
            <a:endParaRPr lang="ru-RU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96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84976" cy="6446920"/>
          </a:xfrm>
        </p:spPr>
      </p:pic>
    </p:spTree>
    <p:extLst>
      <p:ext uri="{BB962C8B-B14F-4D97-AF65-F5344CB8AC3E}">
        <p14:creationId xmlns:p14="http://schemas.microsoft.com/office/powerpoint/2010/main" val="218561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000" b="1" dirty="0" smtClean="0"/>
              <a:t>Слово « Алфавит» составлено из начальных букв греческого алфавита – </a:t>
            </a:r>
            <a:r>
              <a:rPr lang="ru-RU" sz="3000" b="1" dirty="0" smtClean="0">
                <a:solidFill>
                  <a:srgbClr val="002060"/>
                </a:solidFill>
              </a:rPr>
              <a:t>Альфа и Бета</a:t>
            </a:r>
            <a:r>
              <a:rPr lang="ru-RU" sz="3000" b="1" dirty="0" smtClean="0"/>
              <a:t>. Слово «Азбука» произошло из начальных букв славянской кириллицы – </a:t>
            </a:r>
            <a:r>
              <a:rPr lang="ru-RU" sz="3000" b="1" dirty="0" smtClean="0">
                <a:solidFill>
                  <a:srgbClr val="002060"/>
                </a:solidFill>
              </a:rPr>
              <a:t>Аз и Буки</a:t>
            </a:r>
            <a:r>
              <a:rPr lang="ru-RU" sz="3000" b="1" dirty="0" smtClean="0"/>
              <a:t>.</a:t>
            </a:r>
          </a:p>
          <a:p>
            <a:r>
              <a:rPr lang="ru-RU" sz="3000" b="1" dirty="0" smtClean="0"/>
              <a:t>Если прочесть первые буквы алфавита на кириллице, получим : </a:t>
            </a:r>
            <a:r>
              <a:rPr lang="ru-RU" sz="3000" b="1" i="1" dirty="0">
                <a:solidFill>
                  <a:srgbClr val="002060"/>
                </a:solidFill>
              </a:rPr>
              <a:t>А</a:t>
            </a:r>
            <a:r>
              <a:rPr lang="ru-RU" sz="3000" b="1" i="1" dirty="0" smtClean="0">
                <a:solidFill>
                  <a:srgbClr val="002060"/>
                </a:solidFill>
              </a:rPr>
              <a:t>з, Буки, Веди. То есть: Я буквы ведаю, то есть знаю! </a:t>
            </a:r>
          </a:p>
          <a:p>
            <a:r>
              <a:rPr lang="ru-RU" sz="3000" b="1" i="1" dirty="0" smtClean="0">
                <a:solidFill>
                  <a:srgbClr val="002060"/>
                </a:solidFill>
              </a:rPr>
              <a:t>И даль</a:t>
            </a:r>
            <a:r>
              <a:rPr lang="ru-RU" sz="3000" b="1" dirty="0" smtClean="0">
                <a:solidFill>
                  <a:srgbClr val="002060"/>
                </a:solidFill>
              </a:rPr>
              <a:t>ше Глаголь, Добро, Есть  - Слово есть достояние</a:t>
            </a:r>
            <a:r>
              <a:rPr lang="ru-RU" sz="2800" b="1" dirty="0" smtClean="0">
                <a:solidFill>
                  <a:srgbClr val="002060"/>
                </a:solidFill>
              </a:rPr>
              <a:t>!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75656" y="404664"/>
            <a:ext cx="8229600" cy="1219200"/>
          </a:xfrm>
        </p:spPr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</a:rPr>
              <a:t>Алфавит и Азбука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95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В алфавите </a:t>
            </a:r>
            <a:r>
              <a:rPr lang="ru-RU" sz="2800" b="1" dirty="0" smtClean="0">
                <a:solidFill>
                  <a:srgbClr val="002060"/>
                </a:solidFill>
              </a:rPr>
              <a:t>было 43 буквы. 24 были заимствованы из византийского </a:t>
            </a:r>
            <a:r>
              <a:rPr lang="ru-RU" sz="2800" b="1" dirty="0" smtClean="0"/>
              <a:t>уставного письма, </a:t>
            </a:r>
            <a:r>
              <a:rPr lang="ru-RU" sz="2800" b="1" dirty="0" smtClean="0">
                <a:solidFill>
                  <a:srgbClr val="002060"/>
                </a:solidFill>
              </a:rPr>
              <a:t>остальные 19 изобретены заново. Они упростили написание греческих </a:t>
            </a:r>
            <a:r>
              <a:rPr lang="ru-RU" sz="2800" b="1" dirty="0" smtClean="0"/>
              <a:t>букв и ввели новые буквы, передающие звуки славянской речи. Старославянская кириллица – первая кириллическая азбука для записи старославянского и впоследствии церковнославянского языков. Современный вид русского алфавита был введен реформами Петра </a:t>
            </a:r>
            <a:r>
              <a:rPr lang="en-US" sz="2800" b="1" dirty="0" smtClean="0"/>
              <a:t>I</a:t>
            </a:r>
            <a:r>
              <a:rPr lang="ru-RU" sz="2800" b="1" dirty="0" smtClean="0"/>
              <a:t>(1708 – 1710 г.) и Академии наук( 1735, 1738, 1758).</a:t>
            </a:r>
            <a:endParaRPr lang="ru-RU" sz="28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449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157</TotalTime>
  <Words>480</Words>
  <Application>Microsoft Office PowerPoint</Application>
  <PresentationFormat>Экран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Презентация PowerPoint</vt:lpstr>
      <vt:lpstr>Кирилл и Мефодий – Создатели славянской азбуки.</vt:lpstr>
      <vt:lpstr>Презентация PowerPoint</vt:lpstr>
      <vt:lpstr>           Кирилл и Мефодий</vt:lpstr>
      <vt:lpstr>Презентация PowerPoint</vt:lpstr>
      <vt:lpstr>Почему Кирилл и Мефодий решили создать азбуку? </vt:lpstr>
      <vt:lpstr>Презентация PowerPoint</vt:lpstr>
      <vt:lpstr>Алфавит и Азбука</vt:lpstr>
      <vt:lpstr>            </vt:lpstr>
      <vt:lpstr>       Значение деятельности             Кирилла  и Мефодия.</vt:lpstr>
      <vt:lpstr>        Значение деятельности               Кирилла и Мефодия.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Кирилл и Мефодий – Создатели славянской азбуки.</dc:title>
  <dc:creator>Учитель</dc:creator>
  <cp:lastModifiedBy>User</cp:lastModifiedBy>
  <cp:revision>18</cp:revision>
  <dcterms:created xsi:type="dcterms:W3CDTF">2023-10-23T02:18:29Z</dcterms:created>
  <dcterms:modified xsi:type="dcterms:W3CDTF">2023-10-25T10:36:30Z</dcterms:modified>
</cp:coreProperties>
</file>